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7"/>
  </p:notesMasterIdLst>
  <p:handoutMasterIdLst>
    <p:handoutMasterId r:id="rId18"/>
  </p:handoutMasterIdLst>
  <p:sldIdLst>
    <p:sldId id="256" r:id="rId2"/>
    <p:sldId id="372" r:id="rId3"/>
    <p:sldId id="258" r:id="rId4"/>
    <p:sldId id="343" r:id="rId5"/>
    <p:sldId id="381" r:id="rId6"/>
    <p:sldId id="322" r:id="rId7"/>
    <p:sldId id="379" r:id="rId8"/>
    <p:sldId id="376" r:id="rId9"/>
    <p:sldId id="373" r:id="rId10"/>
    <p:sldId id="374" r:id="rId11"/>
    <p:sldId id="377" r:id="rId12"/>
    <p:sldId id="380" r:id="rId13"/>
    <p:sldId id="375" r:id="rId14"/>
    <p:sldId id="378" r:id="rId15"/>
    <p:sldId id="271" r:id="rId16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5288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86716" autoAdjust="0"/>
  </p:normalViewPr>
  <p:slideViewPr>
    <p:cSldViewPr>
      <p:cViewPr varScale="1">
        <p:scale>
          <a:sx n="85" d="100"/>
          <a:sy n="85" d="100"/>
        </p:scale>
        <p:origin x="10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1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198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5356" cy="465933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331" y="1"/>
            <a:ext cx="3045356" cy="465933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4752"/>
            <a:ext cx="3045356" cy="465933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331" y="8844752"/>
            <a:ext cx="3045356" cy="465933"/>
          </a:xfrm>
          <a:prstGeom prst="rect">
            <a:avLst/>
          </a:prstGeom>
        </p:spPr>
        <p:txBody>
          <a:bodyPr vert="horz" wrap="square" lIns="91541" tIns="45770" rIns="91541" bIns="457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9E5769-B135-41F5-A0DB-22A95C769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78811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5356" cy="465933"/>
          </a:xfrm>
          <a:prstGeom prst="rect">
            <a:avLst/>
          </a:prstGeom>
        </p:spPr>
        <p:txBody>
          <a:bodyPr vert="horz" lIns="91527" tIns="45763" rIns="91527" bIns="45763" rtlCol="0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331" y="1"/>
            <a:ext cx="3045356" cy="465933"/>
          </a:xfrm>
          <a:prstGeom prst="rect">
            <a:avLst/>
          </a:prstGeom>
        </p:spPr>
        <p:txBody>
          <a:bodyPr vert="horz" lIns="91527" tIns="45763" rIns="91527" bIns="45763" rtlCol="0"/>
          <a:lstStyle>
            <a:lvl1pPr algn="r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7" tIns="45763" rIns="91527" bIns="4576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8" y="4423971"/>
            <a:ext cx="5619747" cy="4190206"/>
          </a:xfrm>
          <a:prstGeom prst="rect">
            <a:avLst/>
          </a:prstGeom>
        </p:spPr>
        <p:txBody>
          <a:bodyPr vert="horz" lIns="91527" tIns="45763" rIns="91527" bIns="4576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4752"/>
            <a:ext cx="3045356" cy="465933"/>
          </a:xfrm>
          <a:prstGeom prst="rect">
            <a:avLst/>
          </a:prstGeom>
        </p:spPr>
        <p:txBody>
          <a:bodyPr vert="horz" lIns="91527" tIns="45763" rIns="91527" bIns="45763" rtlCol="0" anchor="b"/>
          <a:lstStyle>
            <a:lvl1pPr algn="l">
              <a:defRPr sz="1200"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331" y="8844752"/>
            <a:ext cx="3045356" cy="465933"/>
          </a:xfrm>
          <a:prstGeom prst="rect">
            <a:avLst/>
          </a:prstGeom>
        </p:spPr>
        <p:txBody>
          <a:bodyPr vert="horz" wrap="square" lIns="91527" tIns="45763" rIns="91527" bIns="457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0E72A2-2933-4361-9125-59A6119B80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9044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9E081-B947-4B3C-A467-A6A5070098B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8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75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4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E3CEC0-BC0D-4585-AF33-DABA8083C091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57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9E081-B947-4B3C-A467-A6A5070098B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86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6D110-BAD6-480B-9968-3A49037399BE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4637A-709C-4B88-ADFC-5004A0317E7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5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3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95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36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0E72A2-2933-4361-9125-59A6119B80F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B2B8C-2B55-41B2-AFC2-EE95E1A6F9A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2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2251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914400"/>
            <a:ext cx="9144000" cy="5943600"/>
          </a:xfrm>
          <a:prstGeom prst="rect">
            <a:avLst/>
          </a:prstGeom>
          <a:gradFill>
            <a:gsLst>
              <a:gs pos="0">
                <a:srgbClr val="D1D3D4"/>
              </a:gs>
              <a:gs pos="100000">
                <a:srgbClr val="D1D3D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23"/>
          <p:cNvSpPr>
            <a:spLocks/>
          </p:cNvSpPr>
          <p:nvPr/>
        </p:nvSpPr>
        <p:spPr bwMode="auto">
          <a:xfrm>
            <a:off x="0" y="5486400"/>
            <a:ext cx="9144000" cy="1377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8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6059630"/>
            <a:ext cx="1371600" cy="51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010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kumimoji="0" lang="en-US" sz="2400" b="1" i="0" u="none" strike="noStrike" kern="1200" cap="small" spc="0" normalizeH="0" baseline="0" noProof="0" dirty="0">
                <a:ln cap="flat">
                  <a:noFill/>
                  <a:bevel/>
                </a:ln>
                <a:solidFill>
                  <a:schemeClr val="bg1"/>
                </a:solidFill>
                <a:effectLst>
                  <a:outerShdw blurRad="25400" dist="25400" dir="54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382000" cy="5257800"/>
          </a:xfrm>
          <a:prstGeom prst="rect">
            <a:avLst/>
          </a:prstGeom>
        </p:spPr>
        <p:txBody>
          <a:bodyPr tIns="0">
            <a:noAutofit/>
          </a:bodyPr>
          <a:lstStyle>
            <a:lvl1pPr marL="457200" indent="-22860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●"/>
              <a:defRPr lang="en-US" sz="2000" b="1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225425">
              <a:spcBef>
                <a:spcPts val="600"/>
              </a:spcBef>
              <a:buClrTx/>
              <a:buFont typeface="Courier New" pitchFamily="49" charset="0"/>
              <a:buChar char="o"/>
              <a:defRPr lang="en-U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6363" indent="-236538">
              <a:spcBef>
                <a:spcPts val="600"/>
              </a:spcBef>
              <a:buClrTx/>
              <a:buSzPct val="75000"/>
              <a:buFont typeface="Arial" pitchFamily="34" charset="0"/>
              <a:buChar char="●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800" indent="-225425">
              <a:spcBef>
                <a:spcPts val="600"/>
              </a:spcBef>
              <a:buClrTx/>
              <a:buSzPct val="75000"/>
              <a:buFont typeface="Courier New" pitchFamily="49" charset="0"/>
              <a:buChar char="o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876800" y="6493832"/>
            <a:ext cx="457200" cy="364168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14BFE4F-D417-4CF8-A839-35553B8302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20659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914400"/>
            <a:ext cx="9144000" cy="5943600"/>
          </a:xfrm>
          <a:prstGeom prst="rect">
            <a:avLst/>
          </a:prstGeom>
          <a:gradFill>
            <a:gsLst>
              <a:gs pos="0">
                <a:srgbClr val="D1D3D4"/>
              </a:gs>
              <a:gs pos="100000">
                <a:srgbClr val="D1D3D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010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kumimoji="0" lang="en-US" sz="2400" b="1" i="0" u="none" strike="noStrike" kern="1200" cap="small" spc="0" normalizeH="0" baseline="0" noProof="0" dirty="0">
                <a:ln cap="flat">
                  <a:noFill/>
                  <a:bevel/>
                </a:ln>
                <a:solidFill>
                  <a:schemeClr val="bg1"/>
                </a:solidFill>
                <a:effectLst>
                  <a:outerShdw blurRad="25400" dist="25400" dir="54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382000" cy="5257800"/>
          </a:xfrm>
          <a:prstGeom prst="rect">
            <a:avLst/>
          </a:prstGeom>
        </p:spPr>
        <p:txBody>
          <a:bodyPr tIns="0">
            <a:noAutofit/>
          </a:bodyPr>
          <a:lstStyle>
            <a:lvl1pPr marL="457200" indent="-228600" algn="l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●"/>
              <a:defRPr lang="en-US" sz="2000" b="1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225425">
              <a:spcBef>
                <a:spcPts val="600"/>
              </a:spcBef>
              <a:buClrTx/>
              <a:buFont typeface="Courier New" pitchFamily="49" charset="0"/>
              <a:buChar char="o"/>
              <a:defRPr lang="en-U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6363" indent="-236538">
              <a:spcBef>
                <a:spcPts val="600"/>
              </a:spcBef>
              <a:buClr>
                <a:schemeClr val="tx1"/>
              </a:buClr>
              <a:buSzPct val="75000"/>
              <a:buFont typeface="Arial" pitchFamily="34" charset="0"/>
              <a:buChar char="●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800" indent="-225425">
              <a:spcBef>
                <a:spcPts val="600"/>
              </a:spcBef>
              <a:buClrTx/>
              <a:buSzPct val="75000"/>
              <a:buFont typeface="Courier New" pitchFamily="49" charset="0"/>
              <a:buChar char="o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73322438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14400"/>
            <a:ext cx="9144000" cy="5943600"/>
          </a:xfrm>
          <a:prstGeom prst="rect">
            <a:avLst/>
          </a:prstGeom>
          <a:gradFill>
            <a:gsLst>
              <a:gs pos="0">
                <a:srgbClr val="D1D3D4"/>
              </a:gs>
              <a:gs pos="100000">
                <a:srgbClr val="D1D3D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8600" y="0"/>
            <a:ext cx="80010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kumimoji="0" lang="en-US" sz="2400" b="1" i="0" u="none" strike="noStrike" kern="1200" cap="small" spc="0" normalizeH="0" baseline="0" noProof="0" dirty="0">
                <a:ln cap="flat">
                  <a:noFill/>
                  <a:bevel/>
                </a:ln>
                <a:solidFill>
                  <a:srgbClr val="FFFF00"/>
                </a:solidFill>
                <a:effectLst>
                  <a:outerShdw blurRad="25400" dist="25400" dir="5400000" algn="t" rotWithShape="0">
                    <a:schemeClr val="tx1">
                      <a:alpha val="40000"/>
                    </a:scheme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1219200"/>
            <a:ext cx="8382000" cy="5105400"/>
          </a:xfrm>
          <a:prstGeom prst="rect">
            <a:avLst/>
          </a:prstGeom>
        </p:spPr>
        <p:txBody>
          <a:bodyPr tIns="0"/>
          <a:lstStyle>
            <a:lvl1pPr marL="457200" indent="-228600">
              <a:spcBef>
                <a:spcPts val="600"/>
              </a:spcBef>
              <a:buClr>
                <a:srgbClr val="FFFF00"/>
              </a:buClr>
              <a:buFont typeface="Arial" pitchFamily="34" charset="0"/>
              <a:buChar char="●"/>
              <a:defRPr lang="en-US" sz="2000" b="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>
              <a:spcBef>
                <a:spcPts val="600"/>
              </a:spcBef>
              <a:buClr>
                <a:srgbClr val="FFFF00"/>
              </a:buClr>
              <a:buFont typeface="Courier New" pitchFamily="49" charset="0"/>
              <a:buChar char="o"/>
              <a:defRPr lang="en-US" sz="1800" b="0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>
              <a:spcBef>
                <a:spcPts val="600"/>
              </a:spcBef>
              <a:buClr>
                <a:srgbClr val="FFFF00"/>
              </a:buClr>
              <a:buSzPct val="75000"/>
              <a:buFont typeface="Arial" pitchFamily="34" charset="0"/>
              <a:buChar char="●"/>
              <a:defRPr lang="en-US" sz="1600" b="0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3000">
              <a:spcBef>
                <a:spcPts val="600"/>
              </a:spcBef>
              <a:buClr>
                <a:srgbClr val="FFFF00"/>
              </a:buClr>
              <a:buSzPct val="75000"/>
              <a:buFont typeface="Courier New" pitchFamily="49" charset="0"/>
              <a:buChar char="o"/>
              <a:defRPr lang="en-US" sz="1600" b="0" kern="1200" dirty="0" smtClean="0">
                <a:solidFill>
                  <a:srgbClr val="FFFF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</a:lstStyle>
          <a:p>
            <a:pPr fontAlgn="auto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b="1" dirty="0">
                <a:solidFill>
                  <a:schemeClr val="tx1"/>
                </a:solidFill>
              </a:rPr>
              <a:t>Click to edit Master text styles</a:t>
            </a:r>
          </a:p>
          <a:p>
            <a:pPr marL="914400" lvl="1" indent="-225425" fontAlgn="auto">
              <a:spcAft>
                <a:spcPts val="0"/>
              </a:spcAft>
              <a:buClrTx/>
              <a:defRPr/>
            </a:pPr>
            <a:r>
              <a:rPr dirty="0">
                <a:solidFill>
                  <a:schemeClr val="tx1"/>
                </a:solidFill>
              </a:rPr>
              <a:t>Second level</a:t>
            </a:r>
          </a:p>
          <a:p>
            <a:pPr marL="1376363" lvl="2" indent="-236538" fontAlgn="auto">
              <a:spcAft>
                <a:spcPts val="0"/>
              </a:spcAft>
              <a:buClrTx/>
              <a:defRPr/>
            </a:pPr>
            <a:r>
              <a:rPr dirty="0">
                <a:solidFill>
                  <a:schemeClr val="tx1"/>
                </a:solidFill>
              </a:rPr>
              <a:t>Third level</a:t>
            </a:r>
          </a:p>
          <a:p>
            <a:pPr marL="1828800" lvl="3" indent="-225425" fontAlgn="auto">
              <a:spcAft>
                <a:spcPts val="0"/>
              </a:spcAft>
              <a:buClrTx/>
              <a:defRPr/>
            </a:pPr>
            <a:r>
              <a:rPr dirty="0">
                <a:solidFill>
                  <a:schemeClr val="tx1"/>
                </a:solidFill>
              </a:rPr>
              <a:t>Fourth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09556D9-DC4E-466F-95A9-960EB5BE7E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914400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3"/>
          <p:cNvSpPr>
            <a:spLocks/>
          </p:cNvSpPr>
          <p:nvPr/>
        </p:nvSpPr>
        <p:spPr bwMode="auto">
          <a:xfrm>
            <a:off x="0" y="5486400"/>
            <a:ext cx="9144000" cy="1377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1035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6059630"/>
            <a:ext cx="1371600" cy="51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09FE3FD-72D4-1F57-FA29-64A5BF79CBB7}"/>
              </a:ext>
            </a:extLst>
          </p:cNvPr>
          <p:cNvSpPr txBox="1">
            <a:spLocks/>
          </p:cNvSpPr>
          <p:nvPr userDrawn="1"/>
        </p:nvSpPr>
        <p:spPr>
          <a:xfrm>
            <a:off x="4876800" y="6493832"/>
            <a:ext cx="457200" cy="3641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14BFE4F-D417-4CF8-A839-35553B8302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438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transition spd="med">
    <p:fade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3200400"/>
            <a:ext cx="92202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D1D3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0" y="329723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762000"/>
            <a:ext cx="9144000" cy="4500563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600"/>
              </a:spcAft>
              <a:defRPr/>
            </a:pPr>
            <a:br>
              <a:rPr lang="en-US" sz="500" b="1" dirty="0">
                <a:solidFill>
                  <a:srgbClr val="005288"/>
                </a:solidFill>
                <a:latin typeface="Caviar Dreams" panose="020B0402020204020504" pitchFamily="34" charset="0"/>
                <a:ea typeface="Microsoft YaHei UI" panose="020B0503020204020204" pitchFamily="34" charset="-122"/>
                <a:cs typeface="Estrangelo Edessa" panose="03080600000000000000" pitchFamily="66" charset="0"/>
              </a:rPr>
            </a:br>
            <a:br>
              <a:rPr lang="en-US" sz="1800" b="1" dirty="0">
                <a:solidFill>
                  <a:srgbClr val="FFFF00"/>
                </a:solidFill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Castle Shannon Borough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Six Parks 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Plus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Plan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Status Updates</a:t>
            </a:r>
            <a:b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br>
              <a:rPr lang="en-US" sz="1800" b="1" dirty="0"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March 25, 2024</a:t>
            </a:r>
            <a:br>
              <a:rPr lang="en-US" sz="2000" dirty="0"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</a:br>
            <a:endParaRPr lang="en-US" sz="2000" dirty="0">
              <a:effectLst>
                <a:outerShdw blurRad="63500" dist="63500" dir="7200000" algn="t" rotWithShape="0">
                  <a:prstClr val="black">
                    <a:alpha val="50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839570"/>
            <a:ext cx="2542255" cy="816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5DD6DC-3CEF-CD67-C017-00D824AB2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00600"/>
            <a:ext cx="1898743" cy="1855942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3 Parks (Upper and Mid-Hamilton)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068ACB-F728-34F7-6B35-2F97CC62F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6034403"/>
          </a:xfrm>
        </p:spPr>
      </p:pic>
    </p:spTree>
    <p:extLst>
      <p:ext uri="{BB962C8B-B14F-4D97-AF65-F5344CB8AC3E}">
        <p14:creationId xmlns:p14="http://schemas.microsoft.com/office/powerpoint/2010/main" val="951820907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3 Parks (Upper/mid Hamilton – Contracts / Status)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1E07B05-7724-BFF8-4FD1-3CC3C264E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7651" y="914400"/>
            <a:ext cx="5922898" cy="4191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865F23-E2A5-F0B1-DE46-76B18315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1524000" cy="771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21CD6A-C9B2-54BD-C1FD-399982A77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77873"/>
            <a:ext cx="3817951" cy="16308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6D0AB7-F5D5-FADC-CE1B-38023CD1F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9" y="3507090"/>
            <a:ext cx="2465403" cy="1591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6DEF6C-4DE4-782F-AD0A-B6C5A9095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8529" y="883599"/>
            <a:ext cx="2945471" cy="19104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819000-AE40-BEAB-7195-2471C6D9D1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507" y="4530696"/>
            <a:ext cx="4154975" cy="23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02673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3C474-55CC-52A5-733E-32260BCB2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2 / 3 Parks Schedule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335171-83B1-092A-11B4-D1441E859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161"/>
            <a:ext cx="9138138" cy="510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9155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4 Parks (Municipal)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EC9B8C-77DE-A3AF-62D8-290B3A72F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964310"/>
          </a:xfrm>
        </p:spPr>
      </p:pic>
    </p:spTree>
    <p:extLst>
      <p:ext uri="{BB962C8B-B14F-4D97-AF65-F5344CB8AC3E}">
        <p14:creationId xmlns:p14="http://schemas.microsoft.com/office/powerpoint/2010/main" val="2384901969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4 Parks (Riehl)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82E56A-36CF-6F78-61A5-1BB366177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3448" y="914400"/>
            <a:ext cx="9157447" cy="5960620"/>
          </a:xfrm>
        </p:spPr>
      </p:pic>
    </p:spTree>
    <p:extLst>
      <p:ext uri="{BB962C8B-B14F-4D97-AF65-F5344CB8AC3E}">
        <p14:creationId xmlns:p14="http://schemas.microsoft.com/office/powerpoint/2010/main" val="78990363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dirty="0"/>
              <a:t>QUESTIONS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5400" y="2438400"/>
            <a:ext cx="8890000" cy="3581400"/>
          </a:xfrm>
          <a:noFill/>
          <a:ln>
            <a:miter lim="800000"/>
            <a:headEnd/>
            <a:tailEnd/>
          </a:ln>
        </p:spPr>
        <p:txBody>
          <a:bodyPr vert="horz" wrap="square" lIns="9144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dirty="0">
                <a:latin typeface="Arial" charset="0"/>
                <a:cs typeface="Arial" charset="0"/>
              </a:rPr>
              <a:t>Jason E. Stanton</a:t>
            </a:r>
            <a:r>
              <a:rPr altLang="en-US" sz="2000" dirty="0">
                <a:latin typeface="Arial" charset="0"/>
                <a:cs typeface="Arial" charset="0"/>
              </a:rPr>
              <a:t>, P.E. </a:t>
            </a:r>
            <a:br>
              <a:rPr altLang="en-US" sz="2000" dirty="0">
                <a:latin typeface="Arial" charset="0"/>
                <a:cs typeface="Arial" charset="0"/>
              </a:rPr>
            </a:br>
            <a:r>
              <a:rPr altLang="en-US" sz="2000" dirty="0">
                <a:latin typeface="Arial" charset="0"/>
                <a:cs typeface="Arial" charset="0"/>
              </a:rPr>
              <a:t>Lennon, Smith, Souleret Engineering, Inc.</a:t>
            </a:r>
            <a:br>
              <a:rPr altLang="en-US" sz="2000" dirty="0">
                <a:latin typeface="Arial" charset="0"/>
                <a:cs typeface="Arial" charset="0"/>
              </a:rPr>
            </a:br>
            <a:r>
              <a:rPr lang="en-US" altLang="en-US" sz="2000" dirty="0">
                <a:latin typeface="Arial" charset="0"/>
                <a:cs typeface="Arial" charset="0"/>
              </a:rPr>
              <a:t>jstanton@lsse.com</a:t>
            </a:r>
            <a:endParaRPr altLang="en-US" sz="20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altLang="en-US" sz="2000" dirty="0"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Joshua R. Callender, E.I.T.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r>
              <a:rPr lang="en-US" altLang="en-US" sz="2000" dirty="0">
                <a:latin typeface="Arial" charset="0"/>
                <a:cs typeface="Arial" charset="0"/>
              </a:rPr>
              <a:t>Lennon, Smith, Souleret Engineering, Inc.</a:t>
            </a:r>
            <a:br>
              <a:rPr lang="en-US" altLang="en-US" sz="2000" dirty="0">
                <a:latin typeface="Arial" charset="0"/>
                <a:cs typeface="Arial" charset="0"/>
              </a:rPr>
            </a:br>
            <a:r>
              <a:rPr lang="en-US" altLang="en-US" sz="2000" dirty="0">
                <a:latin typeface="Arial" charset="0"/>
                <a:cs typeface="Arial" charset="0"/>
              </a:rPr>
              <a:t>jcallender@lsse.com</a:t>
            </a:r>
          </a:p>
          <a:p>
            <a:pPr algn="ctr" eaLnBrk="1" hangingPunct="1">
              <a:lnSpc>
                <a:spcPct val="90000"/>
              </a:lnSpc>
              <a:buNone/>
            </a:pPr>
            <a:r>
              <a:rPr lang="en-US" altLang="en-US" sz="2000" dirty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alt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2743200"/>
            <a:ext cx="92202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D1D3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932362"/>
            <a:ext cx="9144000" cy="1925638"/>
          </a:xfrm>
          <a:prstGeom prst="rect">
            <a:avLst/>
          </a:prstGeom>
          <a:solidFill>
            <a:srgbClr val="005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0" y="2895600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00528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-304800" y="762000"/>
            <a:ext cx="7543800" cy="4500789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600"/>
              </a:spcAft>
              <a:defRPr/>
            </a:pPr>
            <a:r>
              <a:rPr lang="en-US" sz="3400" b="1" dirty="0">
                <a:solidFill>
                  <a:srgbClr val="005288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Six Parks </a:t>
            </a:r>
            <a:r>
              <a:rPr lang="en-US" sz="3400" b="1" u="sng" dirty="0">
                <a:solidFill>
                  <a:srgbClr val="FF0000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Plus</a:t>
            </a:r>
            <a:r>
              <a:rPr lang="en-US" sz="3400" b="1" dirty="0">
                <a:solidFill>
                  <a:srgbClr val="005288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Plan</a:t>
            </a:r>
            <a:br>
              <a:rPr lang="en-US" sz="800" b="1" dirty="0">
                <a:solidFill>
                  <a:srgbClr val="005288"/>
                </a:solidFill>
                <a:latin typeface="Caviar Dreams" panose="020B0402020204020504" pitchFamily="34" charset="0"/>
                <a:ea typeface="Microsoft YaHei UI" panose="020B0503020204020204" pitchFamily="34" charset="-122"/>
                <a:cs typeface="Estrangelo Edessa" panose="03080600000000000000" pitchFamily="66" charset="0"/>
              </a:rPr>
            </a:br>
            <a:br>
              <a:rPr lang="en-US" sz="800" b="1" dirty="0">
                <a:solidFill>
                  <a:srgbClr val="005288"/>
                </a:solidFill>
                <a:latin typeface="Caviar Dreams" panose="020B0402020204020504" pitchFamily="34" charset="0"/>
                <a:ea typeface="Microsoft YaHei UI" panose="020B0503020204020204" pitchFamily="34" charset="-122"/>
                <a:cs typeface="Estrangelo Edessa" panose="03080600000000000000" pitchFamily="66" charset="0"/>
              </a:rPr>
            </a:br>
            <a:br>
              <a:rPr lang="en-US" sz="500" b="1" dirty="0">
                <a:solidFill>
                  <a:srgbClr val="005288"/>
                </a:solidFill>
                <a:latin typeface="Caviar Dreams" panose="020B0402020204020504" pitchFamily="34" charset="0"/>
                <a:ea typeface="Microsoft YaHei UI" panose="020B0503020204020204" pitchFamily="34" charset="-122"/>
                <a:cs typeface="Estrangelo Edessa" panose="03080600000000000000" pitchFamily="66" charset="0"/>
              </a:rPr>
            </a:br>
            <a:br>
              <a:rPr lang="en-US" sz="1800" b="1" dirty="0">
                <a:solidFill>
                  <a:srgbClr val="FFFF00"/>
                </a:solidFill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solidFill>
                  <a:srgbClr val="005288"/>
                </a:solidFill>
                <a:latin typeface="Arial" pitchFamily="34" charset="0"/>
                <a:cs typeface="Arial" pitchFamily="34" charset="0"/>
              </a:rPr>
              <a:t>Presented to:</a:t>
            </a:r>
            <a:br>
              <a:rPr lang="en-US" sz="1800" b="1" dirty="0">
                <a:solidFill>
                  <a:srgbClr val="005288"/>
                </a:solidFill>
                <a:latin typeface="Arial" pitchFamily="34" charset="0"/>
                <a:cs typeface="Arial" pitchFamily="34" charset="0"/>
              </a:rPr>
            </a:br>
            <a:br>
              <a:rPr lang="en-US" sz="1800" b="1" dirty="0">
                <a:solidFill>
                  <a:srgbClr val="005288"/>
                </a:solidFill>
                <a:latin typeface="Arial" pitchFamily="34" charset="0"/>
                <a:cs typeface="Arial" pitchFamily="34" charset="0"/>
              </a:rPr>
            </a:br>
            <a:r>
              <a:rPr lang="en-US" sz="3400" b="1" dirty="0">
                <a:solidFill>
                  <a:srgbClr val="005288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Castle Shannon Borough</a:t>
            </a:r>
            <a:br>
              <a:rPr lang="en-US" sz="3400" b="1" dirty="0">
                <a:solidFill>
                  <a:srgbClr val="005288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</a:br>
            <a:br>
              <a:rPr lang="en-US" sz="2800" b="1" dirty="0">
                <a:solidFill>
                  <a:srgbClr val="FFFF00"/>
                </a:solidFill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1800" b="1" dirty="0">
                <a:solidFill>
                  <a:srgbClr val="005288"/>
                </a:solidFill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April 25, 2022</a:t>
            </a:r>
            <a:br>
              <a:rPr lang="en-US" sz="2800" b="1" dirty="0">
                <a:solidFill>
                  <a:srgbClr val="005288"/>
                </a:solidFill>
                <a:latin typeface="Arial" pitchFamily="34" charset="0"/>
                <a:cs typeface="Arial" pitchFamily="34" charset="0"/>
              </a:rPr>
            </a:br>
            <a:br>
              <a:rPr lang="en-US" sz="2000" dirty="0">
                <a:solidFill>
                  <a:srgbClr val="FFFF00"/>
                </a:solidFill>
                <a:effectLst>
                  <a:outerShdw blurRad="63500" dist="63500" dir="7200000" algn="t" rotWithShape="0">
                    <a:prstClr val="black">
                      <a:alpha val="50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</a:br>
            <a:endParaRPr lang="en-US" sz="2000" dirty="0">
              <a:solidFill>
                <a:srgbClr val="FFFF00"/>
              </a:solidFill>
              <a:effectLst>
                <a:outerShdw blurRad="63500" dist="63500" dir="7200000" algn="t" rotWithShape="0">
                  <a:prstClr val="black">
                    <a:alpha val="50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7" y="0"/>
            <a:ext cx="1894114" cy="131771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7" y="1316036"/>
            <a:ext cx="1903687" cy="1371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Minus 23"/>
          <p:cNvSpPr>
            <a:spLocks/>
          </p:cNvSpPr>
          <p:nvPr/>
        </p:nvSpPr>
        <p:spPr bwMode="auto">
          <a:xfrm rot="16200000">
            <a:off x="2407919" y="3246120"/>
            <a:ext cx="9601200" cy="365760"/>
          </a:xfrm>
          <a:prstGeom prst="mathMinus">
            <a:avLst/>
          </a:prstGeom>
          <a:solidFill>
            <a:srgbClr val="D1D3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074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6200" y="5891423"/>
            <a:ext cx="7162800" cy="89037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fontAlgn="auto">
              <a:spcAft>
                <a:spcPts val="600"/>
              </a:spcAft>
              <a:tabLst>
                <a:tab pos="5662613" algn="l"/>
              </a:tabLst>
              <a:defRPr/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Headquarters: Coraopolis, PA                                         Branch Offices:  Greensburg, PA 	Erie, PA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Dublin, OH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Center, PA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7" y="5562600"/>
            <a:ext cx="1970313" cy="1371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5D22CA-28D2-437C-A430-2D842F7C1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342" y="5039632"/>
            <a:ext cx="2234116" cy="836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975F0-2013-4C69-891E-BA74756298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6" y="4038600"/>
            <a:ext cx="1970313" cy="15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4B1B0-D18D-4E9B-BE81-F94041D33B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85" y="2681695"/>
            <a:ext cx="1903687" cy="1363436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44A1E8-C6B7-E880-513C-16C544B4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35687A-11DD-65B9-3353-0588CBDC1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8965"/>
            <a:ext cx="4982675" cy="684903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6E49-90F7-4672-80BB-F14A4660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Groupings / Implementation Plan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C1DC38-DE98-F00C-A13B-AE47E865E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94" y="926969"/>
            <a:ext cx="8001000" cy="5004061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5DEBBE6-8C1A-3CA9-4977-80E5CF854314}"/>
              </a:ext>
            </a:extLst>
          </p:cNvPr>
          <p:cNvSpPr txBox="1">
            <a:spLocks/>
          </p:cNvSpPr>
          <p:nvPr/>
        </p:nvSpPr>
        <p:spPr>
          <a:xfrm>
            <a:off x="206188" y="6019800"/>
            <a:ext cx="8382000" cy="5257800"/>
          </a:xfrm>
          <a:prstGeom prst="rect">
            <a:avLst/>
          </a:prstGeom>
        </p:spPr>
        <p:txBody>
          <a:bodyPr tIns="0">
            <a:noAutofit/>
          </a:bodyPr>
          <a:lstStyle>
            <a:lvl1pPr marL="457200" indent="-2286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●"/>
              <a:defRPr lang="en-US" sz="2000" b="1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00" indent="-225425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Courier New" pitchFamily="49" charset="0"/>
              <a:buChar char="o"/>
              <a:defRPr lang="en-US" sz="18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76363" indent="-236538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75000"/>
              <a:buFont typeface="Arial" pitchFamily="34" charset="0"/>
              <a:buChar char="●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8800" indent="-225425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SzPct val="75000"/>
              <a:buFont typeface="Courier New" pitchFamily="49" charset="0"/>
              <a:buChar char="o"/>
              <a:defRPr lang="en-US" sz="1600" b="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Bidding Strategy – February 13, 2023 Council Meeting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758049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26E49-90F7-4672-80BB-F14A4660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 Grant Funding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699EFEF-4E45-34D0-E51A-96BE53EDC0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091885"/>
              </p:ext>
            </p:extLst>
          </p:nvPr>
        </p:nvGraphicFramePr>
        <p:xfrm>
          <a:off x="76200" y="1143000"/>
          <a:ext cx="8382000" cy="415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800">
                  <a:extLst>
                    <a:ext uri="{9D8B030D-6E8A-4147-A177-3AD203B41FA5}">
                      <a16:colId xmlns:a16="http://schemas.microsoft.com/office/drawing/2014/main" val="3446738678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8267866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Grant Description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Amount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94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2021 Lower Hamilton Park Trail Improvements</a:t>
                      </a:r>
                    </a:p>
                    <a:p>
                      <a:r>
                        <a:rPr lang="en-US" dirty="0"/>
                        <a:t>CFA/DCED Greenways, Trails and Recreation Program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$50,000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877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2021 Lower Hamilton Park Pavilion</a:t>
                      </a:r>
                    </a:p>
                    <a:p>
                      <a:r>
                        <a:rPr lang="en-US" dirty="0"/>
                        <a:t>CFA/DCED Greenways, Trails and Recreation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37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2021 Gaming and Economic Development Tourism Fund (GEDTF) 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Redevelopment Authority of Allegheny County***</a:t>
                      </a:r>
                      <a:endParaRPr lang="en-US" i="0" dirty="0"/>
                    </a:p>
                    <a:p>
                      <a:r>
                        <a:rPr lang="en-US" sz="1400" dirty="0"/>
                        <a:t>***Transitioned from PRP funding to Lower Hamilton Multi-Purpose Structure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$150,000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388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Hamilton, Municipal Complex, Riehl Park Trails </a:t>
                      </a:r>
                      <a:endParaRPr lang="en-US" i="0" dirty="0"/>
                    </a:p>
                    <a:p>
                      <a:r>
                        <a:rPr lang="en-US" dirty="0"/>
                        <a:t>CFA/DCED Greenways, Trails and Recreation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$125,000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537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2022 Gaming and Economic Development Tourism Fund (GEDTF) </a:t>
                      </a:r>
                      <a:r>
                        <a:rPr lang="en-US" sz="18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Redevelopment Authority of Allegheny County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$150,000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95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2023 PA Small Water and Sewer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52956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A39427-E5FB-0CFC-78DE-AC0AED6E5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35457"/>
              </p:ext>
            </p:extLst>
          </p:nvPr>
        </p:nvGraphicFramePr>
        <p:xfrm>
          <a:off x="4724400" y="5298440"/>
          <a:ext cx="376603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100306783"/>
                    </a:ext>
                  </a:extLst>
                </a:gridCol>
                <a:gridCol w="2394438">
                  <a:extLst>
                    <a:ext uri="{9D8B030D-6E8A-4147-A177-3AD203B41FA5}">
                      <a16:colId xmlns:a16="http://schemas.microsoft.com/office/drawing/2014/main" val="38421294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$1,025,000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70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881769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 Parks (Library, Prospect)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en-US" dirty="0"/>
          </a:p>
          <a:p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077A-1C87-A394-6DB1-5976D74CD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4038599" cy="3028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9DF51-C7A5-818D-F162-AC53EC6D1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914400"/>
            <a:ext cx="4038598" cy="3028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B6028-4F78-592A-6D74-C130C766B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67" y="3848100"/>
            <a:ext cx="4029633" cy="3022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5C8405-F575-C151-49BE-436A176AE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4822"/>
            <a:ext cx="4029633" cy="3022225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 Parks (Myrtle)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en-US" dirty="0"/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F237B-6F25-E4CD-47F1-483553E89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3366"/>
            <a:ext cx="4419600" cy="2762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2234A-A63D-7C63-6D00-90FBDD04E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48" y="927848"/>
            <a:ext cx="4419600" cy="2762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6C0CA-09F6-666B-58CB-B367C281D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60" y="3848100"/>
            <a:ext cx="4665225" cy="29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8012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2 Parks (Lower and Rear Hamilton)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AF61B7-D7B9-C65B-7F68-A03EC196E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96" y="914399"/>
            <a:ext cx="9126704" cy="5927915"/>
          </a:xfrm>
        </p:spPr>
      </p:pic>
    </p:spTree>
    <p:extLst>
      <p:ext uri="{BB962C8B-B14F-4D97-AF65-F5344CB8AC3E}">
        <p14:creationId xmlns:p14="http://schemas.microsoft.com/office/powerpoint/2010/main" val="3355146648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2 Parks (Lower/Rear Hamilton - Contracts / Status)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5A8A8E-EFE4-25AE-AE24-70F394F8F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84097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FA8C5E-A683-7F3D-E08A-FEAE6670C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1930400" cy="144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6CB74-9F9C-C403-5AEC-3B0B95AD8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5273598"/>
            <a:ext cx="2438400" cy="1588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357CD2-1322-38E7-D157-BCFA255A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2073799"/>
            <a:ext cx="2760785" cy="8218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F5AE2C-EFBF-FC98-55CA-A71E126D7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68158"/>
            <a:ext cx="3276600" cy="8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3855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BD2CBD6-4875-4FD4-B30C-DADDBFED62DE}" vid="{824276FC-FD88-4298-BF90-AA4FC72BC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5114</TotalTime>
  <Words>343</Words>
  <Application>Microsoft Office PowerPoint</Application>
  <PresentationFormat>On-screen Show (4:3)</PresentationFormat>
  <Paragraphs>53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Caviar Dreams</vt:lpstr>
      <vt:lpstr>Courier New</vt:lpstr>
      <vt:lpstr>Tahoma</vt:lpstr>
      <vt:lpstr>Wingdings</vt:lpstr>
      <vt:lpstr>Theme1</vt:lpstr>
      <vt:lpstr>  Castle Shannon Borough   Six Parks Plus Plan  Status Updates  March 25, 2024 </vt:lpstr>
      <vt:lpstr>Six Parks Plus Plan    Presented to:  Castle Shannon Borough  April 25, 2022  </vt:lpstr>
      <vt:lpstr>PowerPoint Presentation</vt:lpstr>
      <vt:lpstr>Park Groupings / Implementation Plan</vt:lpstr>
      <vt:lpstr>Park Grant Funding</vt:lpstr>
      <vt:lpstr>Group 1 Parks (Library, Prospect)</vt:lpstr>
      <vt:lpstr>Group 1 Parks (Myrtle)</vt:lpstr>
      <vt:lpstr>Group 2 Parks (Lower and Rear Hamilton)</vt:lpstr>
      <vt:lpstr>Group 2 Parks (Lower/Rear Hamilton - Contracts / Status)</vt:lpstr>
      <vt:lpstr>Group 3 Parks (Upper and Mid-Hamilton)</vt:lpstr>
      <vt:lpstr>Group 3 Parks (Upper/mid Hamilton – Contracts / Status)</vt:lpstr>
      <vt:lpstr>Group 2 / 3 Parks Schedule</vt:lpstr>
      <vt:lpstr>Group 4 Parks (Municipal)</vt:lpstr>
      <vt:lpstr>Group 4 Parks (Riehl)</vt:lpstr>
      <vt:lpstr>QUESTIONS</vt:lpstr>
    </vt:vector>
  </TitlesOfParts>
  <Company>LSSE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MS4</dc:title>
  <dc:creator>Beth Klacik</dc:creator>
  <cp:lastModifiedBy>Michael Foote</cp:lastModifiedBy>
  <cp:revision>344</cp:revision>
  <cp:lastPrinted>2023-02-10T16:43:38Z</cp:lastPrinted>
  <dcterms:created xsi:type="dcterms:W3CDTF">2011-06-27T19:05:45Z</dcterms:created>
  <dcterms:modified xsi:type="dcterms:W3CDTF">2024-03-23T16:54:27Z</dcterms:modified>
</cp:coreProperties>
</file>